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1" r:id="rId2"/>
    <p:sldId id="307" r:id="rId3"/>
    <p:sldId id="308" r:id="rId4"/>
    <p:sldId id="310" r:id="rId5"/>
    <p:sldId id="314" r:id="rId6"/>
    <p:sldId id="315" r:id="rId7"/>
    <p:sldId id="316" r:id="rId8"/>
    <p:sldId id="306" r:id="rId9"/>
    <p:sldId id="317" r:id="rId10"/>
    <p:sldId id="318" r:id="rId11"/>
    <p:sldId id="313" r:id="rId12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65" autoAdjust="0"/>
  </p:normalViewPr>
  <p:slideViewPr>
    <p:cSldViewPr>
      <p:cViewPr>
        <p:scale>
          <a:sx n="150" d="100"/>
          <a:sy n="150" d="100"/>
        </p:scale>
        <p:origin x="47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20AA5-82C1-4C63-B578-E91E00FCA397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801E00-ADF9-4AA6-9A05-DC2CC5323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940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127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624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643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94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191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394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464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519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E9B50-F404-4A77-A7A6-9DB25F5DFC1C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942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492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68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99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13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803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97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296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215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03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65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426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 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8A51F-42F9-47FC-92B5-BD4E43459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981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rpn.postavka.gdip@tatar.ru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rpn.postavka.gdip@tatar.r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pn.postavka.gdip@tatar.ru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8336" t="16256" r="16243" b="12773"/>
          <a:stretch/>
        </p:blipFill>
        <p:spPr>
          <a:xfrm>
            <a:off x="4817608" y="554387"/>
            <a:ext cx="4073108" cy="4369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4537" t="22226" r="26486" b="10356"/>
          <a:stretch/>
        </p:blipFill>
        <p:spPr>
          <a:xfrm>
            <a:off x="161021" y="877551"/>
            <a:ext cx="4424434" cy="4046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12500" y="338554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758774" y="0"/>
            <a:ext cx="83164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Регламент приемки продуктов питания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20881" t="36000" r="30959" b="48600"/>
          <a:stretch/>
        </p:blipFill>
        <p:spPr>
          <a:xfrm>
            <a:off x="4700983" y="426541"/>
            <a:ext cx="4320480" cy="1090068"/>
          </a:xfrm>
          <a:prstGeom prst="rect">
            <a:avLst/>
          </a:prstGeom>
          <a:ln w="254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083" cy="42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0041" y="401558"/>
            <a:ext cx="4320478" cy="6787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систему ЭДО направлен для использования во все муниципальные образования РТ   </a:t>
            </a:r>
            <a:endParaRPr lang="ru-RU" sz="1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46085" y="2900644"/>
            <a:ext cx="1259633" cy="5352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455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evtest.com/wp-content/uploads/Deklaraciya-o-sootvetstvii-tekhnicheskomu-reglamentu-Tamozhennogo-soyu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351"/>
            <a:ext cx="3317503" cy="4867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://gloryon-shop.ru/images/serificate/visit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314" y="142253"/>
            <a:ext cx="3286861" cy="482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 descr="https://medok64.ru/image/cache/catalog/other_img/veterinarnoe-svidetelstvo-2017-600x8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607" y="142253"/>
            <a:ext cx="3330378" cy="4781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68002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>
            <a:stCxn id="8" idx="2"/>
          </p:cNvCxnSpPr>
          <p:nvPr/>
        </p:nvCxnSpPr>
        <p:spPr>
          <a:xfrm>
            <a:off x="250042" y="426541"/>
            <a:ext cx="871449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-48340"/>
            <a:ext cx="9107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продуктов, которые не допускаются к приему для организации питания </a:t>
            </a: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детских организованных коллективах </a:t>
            </a:r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083" cy="42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957673"/>
              </p:ext>
            </p:extLst>
          </p:nvPr>
        </p:nvGraphicFramePr>
        <p:xfrm>
          <a:off x="107504" y="411510"/>
          <a:ext cx="9000000" cy="4762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00"/>
                <a:gridCol w="4140000"/>
                <a:gridCol w="360000"/>
                <a:gridCol w="4140000"/>
              </a:tblGrid>
              <a:tr h="239755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Субпродукты, кроме печени, языка, сердца.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Сырокопченые мясные гастрономические изделия и колбасы.</a:t>
                      </a:r>
                    </a:p>
                  </a:txBody>
                  <a:tcPr marL="68580" marR="68580" marT="0" marB="0"/>
                </a:tc>
              </a:tr>
              <a:tr h="329976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Непотрошеная птица.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Уксус, горчица, хрен, перец острый (красный, черный) и другие острые (жгучие) приправы.</a:t>
                      </a:r>
                    </a:p>
                  </a:txBody>
                  <a:tcPr marL="68580" marR="68580" marT="0" marB="0"/>
                </a:tc>
              </a:tr>
              <a:tr h="329976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Мясо диких животных.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Острые соусы, кетчупы, майонез, закусочные консервы, маринованные овощи и фрукты.</a:t>
                      </a:r>
                    </a:p>
                  </a:txBody>
                  <a:tcPr marL="68580" marR="68580" marT="0" marB="0"/>
                </a:tc>
              </a:tr>
              <a:tr h="329976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Яйца и мясо водоплавающих птиц.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Кофе натуральный; тонизирующие, в том числе энергетические напитки, алкоголь.</a:t>
                      </a:r>
                    </a:p>
                  </a:txBody>
                  <a:tcPr marL="68580" marR="68580" marT="0" marB="0"/>
                </a:tc>
              </a:tr>
              <a:tr h="50230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Яйца с загрязненной скорлупой, с насечкой, "тек", "бой", а также яйца из хозяйств, неблагополучных по сальмонеллезам.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Кулинарные жиры, свиное или баранье сало, маргарин и другие гидрогенизированные жиры.</a:t>
                      </a:r>
                    </a:p>
                  </a:txBody>
                  <a:tcPr marL="68580" marR="68580" marT="0" marB="0"/>
                </a:tc>
              </a:tr>
              <a:tr h="50230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Консервы с нарушением герметичности банок, бомбажные, "хлопуши", банки с ржавчиной, деформированные, без этикеток.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Ядро абрикосовой косточки, арахис.</a:t>
                      </a:r>
                    </a:p>
                  </a:txBody>
                  <a:tcPr marL="68580" marR="68580" marT="0" marB="0"/>
                </a:tc>
              </a:tr>
              <a:tr h="50230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Крупа, мука, сухофрукты и другие продукты, загрязненные различными примесями или зараженные амбарными вредителями.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Газированные напитки.</a:t>
                      </a:r>
                    </a:p>
                  </a:txBody>
                  <a:tcPr marL="68580" marR="68580" marT="0" marB="0"/>
                </a:tc>
              </a:tr>
              <a:tr h="329976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Любые пищевые продукты домашнего (не промышленного) изготовления.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Молочные продукты и мороженое на основе растительных жиров.</a:t>
                      </a:r>
                    </a:p>
                  </a:txBody>
                  <a:tcPr marL="68580" marR="68580" marT="0" marB="0"/>
                </a:tc>
              </a:tr>
              <a:tr h="239755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Кремовые кондитерские изделия (пирожные и торты).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Жевательная резинка.</a:t>
                      </a:r>
                    </a:p>
                  </a:txBody>
                  <a:tcPr marL="68580" marR="68580" marT="0" marB="0"/>
                </a:tc>
              </a:tr>
              <a:tr h="329976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Зельцы, изделия из мясной </a:t>
                      </a:r>
                      <a:r>
                        <a:rPr lang="ru-RU" sz="10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обрези</a:t>
                      </a: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диафрагмы; рулеты из мякоти голов, кровяные и ливерные колбасы.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Кумыс и другие кисломолочные продукты с содержанием этанола (более 0,5%).</a:t>
                      </a:r>
                    </a:p>
                  </a:txBody>
                  <a:tcPr marL="68580" marR="68580" marT="0" marB="0"/>
                </a:tc>
              </a:tr>
              <a:tr h="329976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Творог из не пастеризованного молока, фляжный творог, фляжную сметану без термической обработки.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Карамель, в том числе леденцовая.</a:t>
                      </a:r>
                    </a:p>
                  </a:txBody>
                  <a:tcPr marL="68580" marR="68580" marT="0" marB="0"/>
                </a:tc>
              </a:tr>
              <a:tr h="329976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Грибы и продукты (кулинарные изделия), из них приготовленные.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Закусочные консервы.</a:t>
                      </a:r>
                    </a:p>
                  </a:txBody>
                  <a:tcPr marL="68580" marR="68580" marT="0" marB="0"/>
                </a:tc>
              </a:tr>
              <a:tr h="239755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Квас.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Сухие пищевые концентраты быстрого приготовления.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9367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812500" y="338554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758774" y="0"/>
            <a:ext cx="83164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Регламент приемки продуктов питания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0881" t="36000" r="30959" b="48600"/>
          <a:stretch/>
        </p:blipFill>
        <p:spPr>
          <a:xfrm>
            <a:off x="2466791" y="442268"/>
            <a:ext cx="4085075" cy="1055829"/>
          </a:xfrm>
          <a:prstGeom prst="rect">
            <a:avLst/>
          </a:prstGeom>
          <a:ln w="254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083" cy="42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915816" y="1570356"/>
            <a:ext cx="2733402" cy="37257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СОДЕРЖИТ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7503" y="2346223"/>
            <a:ext cx="2700000" cy="720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ПРИЕМКА ТОВАРА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15816" y="2334479"/>
            <a:ext cx="3060000" cy="7200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 ЗАКАЗЧИКА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ПОСТАВКЕ НЕКАЧЕСТВЕННОГО ТОВАРА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321463" y="2354938"/>
            <a:ext cx="2700000" cy="7200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РАСТОРЖЕНИЕ КОНТРАКТА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5776" y="3323017"/>
            <a:ext cx="1980000" cy="720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порядке по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приложению № 1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Регламенту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26887" y="3292079"/>
            <a:ext cx="1980000" cy="720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порядке по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приложению № 2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Регламенту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2195737" y="1904593"/>
            <a:ext cx="720079" cy="4416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649218" y="1901588"/>
            <a:ext cx="814371" cy="4446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260960" y="1954397"/>
            <a:ext cx="2612" cy="36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510161" y="3074938"/>
            <a:ext cx="0" cy="2160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316887" y="3066223"/>
            <a:ext cx="0" cy="21600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>
          <a:xfrm>
            <a:off x="75382" y="4299228"/>
            <a:ext cx="1440000" cy="720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приемки продуктов 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619672" y="4314651"/>
            <a:ext cx="1476000" cy="720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соответствия продукции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578887" y="4308314"/>
            <a:ext cx="1476000" cy="720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Претензия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834132" y="4054732"/>
            <a:ext cx="215948" cy="225889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087737" y="4050690"/>
            <a:ext cx="108000" cy="22993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316887" y="4039655"/>
            <a:ext cx="0" cy="25200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179127" y="511178"/>
            <a:ext cx="2160000" cy="9000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Управление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Роспотребнадзора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Республике Татарстан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776379" y="520182"/>
            <a:ext cx="2160000" cy="9000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Государственный комитет Республики Татарстан по закупкам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690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083" cy="42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55390" y="-11680"/>
            <a:ext cx="92500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Алгоритм приемки продуктов питания в государственные и муниципальные учреждения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11560" y="30088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446587" y="391051"/>
            <a:ext cx="8341386" cy="4890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 порядок приема продуктов питания  в соответствии с требованиями санитарного законодательства  </a:t>
            </a:r>
            <a:endParaRPr lang="ru-RU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90" y="952542"/>
            <a:ext cx="2880003" cy="4072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972460"/>
            <a:ext cx="2887220" cy="4082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39" y="959642"/>
            <a:ext cx="2907003" cy="4110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013678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083" cy="42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55391" y="-11680"/>
            <a:ext cx="888110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Оценка соответствия поставляемой продукции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11560" y="300889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3923928" y="426541"/>
            <a:ext cx="5040560" cy="159893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Таблица содержит 2 графы: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нарушения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санитарного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законодательства выявленные ответственным лицом учреждения при приемке продуктов питания от поставщика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зам.директора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зав.хоз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заведующая производством, старший повар и т.п.)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87332" y="2918695"/>
            <a:ext cx="2520280" cy="2160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наличии хотя бы одного из 5 признаков  </a:t>
            </a:r>
            <a:r>
              <a:rPr lang="ru-RU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(графа 1)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ИНФОРМИРОВАНИЕ*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органа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исполнительной власти, ответственного за работу учреждения, 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Управления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Роспотребнадзора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по РТ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87332" y="2125596"/>
            <a:ext cx="5139620" cy="734185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выявлении признаков несоответствия в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поставке продуктов питания 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РУКОВОДИТЕЛЕМ УЧРЕЖДЕНИЯ  ОСУЩЕСТВЛЯЕТСЯ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06672" y="2910642"/>
            <a:ext cx="2520280" cy="2160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наличии хотя бы одного из 9 признаков  </a:t>
            </a:r>
            <a:r>
              <a:rPr lang="ru-RU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(графа 2)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ОБЯЗАТЕЛЬНЫЙ ВОЗВРАТ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продукции поставщику </a:t>
            </a: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ИНФОРМИРОВАНИЕ*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органа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исполнительной власти, ответственного за работу учреждения, и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Управления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Роспотребнадзора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по РТ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" t="2508" r="2736" b="7894"/>
          <a:stretch/>
        </p:blipFill>
        <p:spPr>
          <a:xfrm>
            <a:off x="395536" y="440376"/>
            <a:ext cx="3392736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65317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8597" y="448037"/>
            <a:ext cx="2604604" cy="1291659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При выявлении в ходе приемки продуктов питания </a:t>
            </a:r>
            <a:r>
              <a:rPr lang="ru-RU" sz="13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 бы </a:t>
            </a:r>
          </a:p>
          <a:p>
            <a:pPr algn="ctr">
              <a:lnSpc>
                <a:spcPct val="115000"/>
              </a:lnSpc>
            </a:pPr>
            <a:r>
              <a:rPr lang="ru-RU" sz="13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одного из 5 </a:t>
            </a:r>
          </a:p>
          <a:p>
            <a:pPr algn="ctr">
              <a:lnSpc>
                <a:spcPct val="115000"/>
              </a:lnSpc>
            </a:pP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признаков несоответствия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81336" y="475289"/>
            <a:ext cx="6262664" cy="1291659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Руководителем учреждения </a:t>
            </a:r>
            <a:r>
              <a:rPr lang="ru-RU" sz="13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проводится только ИНФОРМИРОВАНИЕ</a:t>
            </a:r>
            <a:r>
              <a:rPr lang="ru-RU" sz="13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органа исполнительной власти, ответственного за работу учреждения, и Управления </a:t>
            </a:r>
            <a:r>
              <a:rPr lang="ru-RU" sz="1350" b="1" dirty="0" err="1">
                <a:latin typeface="Arial" panose="020B0604020202020204" pitchFamily="34" charset="0"/>
                <a:cs typeface="Arial" panose="020B0604020202020204" pitchFamily="34" charset="0"/>
              </a:rPr>
              <a:t>Роспотребнадзора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 по РТ по  специальной форме по электронной почте: </a:t>
            </a:r>
            <a:r>
              <a:rPr lang="en-US" sz="1350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rpn</a:t>
            </a:r>
            <a:r>
              <a:rPr lang="ru-RU" sz="1350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sz="1350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postavka</a:t>
            </a:r>
            <a:r>
              <a:rPr lang="ru-RU" sz="1350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sz="1350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gdip</a:t>
            </a:r>
            <a:r>
              <a:rPr lang="ru-RU" sz="1350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@</a:t>
            </a:r>
            <a:r>
              <a:rPr lang="en-US" sz="1350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tatar</a:t>
            </a:r>
            <a:r>
              <a:rPr lang="ru-RU" sz="1350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sz="1350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ru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  или по факсу 8(843) 272-23-26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75656" y="4731990"/>
            <a:ext cx="6426752" cy="328042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Продукция до питания допускается!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1115616" y="-13311"/>
            <a:ext cx="700741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500" b="1" dirty="0">
                <a:latin typeface="Arial" pitchFamily="34" charset="0"/>
                <a:cs typeface="Arial" pitchFamily="34" charset="0"/>
              </a:rPr>
              <a:t>ОЦЕНКА СООТВЕТСТВИЯ ПОСТАВЛЯЕМОЙ ПРОДУКЦИИ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447675" y="317236"/>
            <a:ext cx="7769906" cy="117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468522"/>
              </p:ext>
            </p:extLst>
          </p:nvPr>
        </p:nvGraphicFramePr>
        <p:xfrm>
          <a:off x="138597" y="1815698"/>
          <a:ext cx="8842200" cy="283394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29441"/>
                <a:gridCol w="8412759"/>
              </a:tblGrid>
              <a:tr h="2366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Признак несоответствия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03112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Санитарное состояние транспорта неудовлетворительное </a:t>
                      </a:r>
                      <a:r>
                        <a:rPr lang="ru-RU" sz="1400" b="0" i="0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(машина изнутри грязная; лотки, подтоварники для раздельной транспортировки отсутствуют)</a:t>
                      </a: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(п.3,5,6 ст.17 ТР ТС 021/2011)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73099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Транспортная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тара не промаркирована по виду перевозимой продукции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(п.7.3, 7.4  СП 2.3.6.3668-20, ч.4.1, 4.2 ст.4 ТР ТС 022/2011)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07483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Водитель-грузчик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(водитель-экспедитор) разгрузку осуществляет без санитарной одежды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(п.7.1. СП 2.3.6.3668-20)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20167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водителя-грузчика (водителя-экспедитора) отсутствует личная медицинская книжка либо в личной медицинской книжке отсутствуют  необходимые данные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(п.7.1. СП 2.3.6.3668-20, п.10 ст.17 ТР ТС 021/2011)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63579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Целостность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транспортной упаковки нарушена, без видимых загрязнений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продукции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(ст.7.3 СП 2.3.6.3668-20)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574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285135"/>
              </p:ext>
            </p:extLst>
          </p:nvPr>
        </p:nvGraphicFramePr>
        <p:xfrm>
          <a:off x="79134" y="1576329"/>
          <a:ext cx="8867268" cy="3207405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67993"/>
                <a:gridCol w="8399275"/>
              </a:tblGrid>
              <a:tr h="409889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Скоропортящаяся </a:t>
                      </a: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продукция доставлена на личном легковом автомобиле при температуре более 6 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ru-RU" sz="1100" b="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не на специальном изотермическом 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транспорте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</a:tr>
              <a:tr h="623932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Товарное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соседство при доставке различных продуктов питания на одном транспорте не соблюдено (например: хлеб привезен навалом, лежит около кур сырых, продукты питания доставлены без лотков или подтоварников, продукты готовые и сырые соприкасаются между собой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</a:tr>
              <a:tr h="2103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Имеются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признаки порчи или недоброкачественности  (гниль, неприятный запах, вздутая консервная банка и т.д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</a:tr>
              <a:tr h="372251">
                <a:tc>
                  <a:txBody>
                    <a:bodyPr/>
                    <a:lstStyle/>
                    <a:p>
                      <a:pPr algn="ctr"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ru-RU" sz="1200" kern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kern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ru-RU" sz="1100" kern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Маркировочный </a:t>
                      </a:r>
                      <a:r>
                        <a:rPr lang="ru-RU" sz="11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ярлык отсутствует или на маркировочном ярлыке нет информации о дате изготовления, сроках годности, наименовании </a:t>
                      </a:r>
                      <a:r>
                        <a:rPr lang="ru-RU" sz="1100" kern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изготовителя</a:t>
                      </a:r>
                      <a:endParaRPr lang="ru-RU" sz="1100" b="1" kern="0" dirty="0">
                        <a:solidFill>
                          <a:srgbClr val="26282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</a:tr>
              <a:tr h="198533">
                <a:tc>
                  <a:txBody>
                    <a:bodyPr/>
                    <a:lstStyle/>
                    <a:p>
                      <a:pPr algn="ctr"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ru-RU" sz="1200" kern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kern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ru-RU" sz="1100" kern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Отсутствует </a:t>
                      </a:r>
                      <a:r>
                        <a:rPr lang="ru-RU" sz="11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клеймо о ветеринарно-санитарной экспертизе на не переработанной продукции животного </a:t>
                      </a:r>
                      <a:r>
                        <a:rPr lang="ru-RU" sz="1100" kern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происхождения</a:t>
                      </a:r>
                      <a:endParaRPr lang="ru-RU" sz="1100" b="1" kern="0" dirty="0">
                        <a:solidFill>
                          <a:srgbClr val="26282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</a:tr>
              <a:tr h="409889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годности не позволяют использовать продукт до истечения его срока годности (например, до истечения срока годности остается 1-2 дня), срок годности продукции истек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</a:tr>
              <a:tr h="210312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Продукт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входит в перечень запрещенных продуктов для использования в детских организованных коллективах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</a:tr>
              <a:tr h="210312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Поставленная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продукция не соответствует контракту (наименование, характеристики, количество)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</a:tr>
              <a:tr h="409889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Отсутствуют товаросопроводительные документы, документы об оценке (подтверждении) соответствия пищевой продукции требованиям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технических регламентов, в том числе товаросопроводительной документацией, обеспечивающей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прослеживаемость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данной продукции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931" marR="47931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0972" y="378717"/>
            <a:ext cx="2604604" cy="1184922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При выявлении в ходе приемки продуктов питания </a:t>
            </a:r>
            <a:r>
              <a:rPr lang="ru-RU" sz="13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 бы </a:t>
            </a:r>
          </a:p>
          <a:p>
            <a:pPr algn="ctr">
              <a:lnSpc>
                <a:spcPct val="115000"/>
              </a:lnSpc>
            </a:pPr>
            <a:r>
              <a:rPr lang="ru-RU" sz="13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одного из 9 </a:t>
            </a:r>
          </a:p>
          <a:p>
            <a:pPr algn="ctr">
              <a:lnSpc>
                <a:spcPct val="115000"/>
              </a:lnSpc>
            </a:pP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признаков несоответствия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2250" y="378716"/>
            <a:ext cx="6262664" cy="1184923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Руководителем учреждения </a:t>
            </a:r>
            <a:r>
              <a:rPr lang="ru-RU" sz="13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проводится ОБЯЗАТЕЛЬНЫЙ ВОЗВРАТ 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продукции поставщику и </a:t>
            </a:r>
            <a:r>
              <a:rPr lang="ru-RU" sz="13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</a:t>
            </a:r>
            <a:r>
              <a:rPr lang="ru-RU" sz="13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органа исполнительной власти, ответственного за работу учреждения, и Управления </a:t>
            </a:r>
            <a:r>
              <a:rPr lang="ru-RU" sz="1350" b="1" dirty="0" err="1">
                <a:latin typeface="Arial" panose="020B0604020202020204" pitchFamily="34" charset="0"/>
                <a:cs typeface="Arial" panose="020B0604020202020204" pitchFamily="34" charset="0"/>
              </a:rPr>
              <a:t>Роспотребнадзора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 по РТ по  специальной форме по электронной почте: </a:t>
            </a:r>
            <a:r>
              <a:rPr lang="en-US" sz="1350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rpn</a:t>
            </a:r>
            <a:r>
              <a:rPr lang="ru-RU" sz="1350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sz="1350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postavka</a:t>
            </a:r>
            <a:r>
              <a:rPr lang="ru-RU" sz="1350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sz="1350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gdip</a:t>
            </a:r>
            <a:r>
              <a:rPr lang="ru-RU" sz="1350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@</a:t>
            </a:r>
            <a:r>
              <a:rPr lang="en-US" sz="1350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tatar</a:t>
            </a:r>
            <a:r>
              <a:rPr lang="ru-RU" sz="1350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sz="1350" b="1" u="sng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ru</a:t>
            </a:r>
            <a:r>
              <a:rPr lang="ru-RU" sz="1350" b="1" dirty="0">
                <a:latin typeface="Arial" panose="020B0604020202020204" pitchFamily="34" charset="0"/>
                <a:cs typeface="Arial" panose="020B0604020202020204" pitchFamily="34" charset="0"/>
              </a:rPr>
              <a:t>  или по факсу 8(843) 272-23-26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26623" y="4820742"/>
            <a:ext cx="6690958" cy="322758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Продукция до питания НЕ допускается!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1115616" y="-13311"/>
            <a:ext cx="700741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500" b="1" dirty="0">
                <a:latin typeface="Arial" pitchFamily="34" charset="0"/>
                <a:cs typeface="Arial" pitchFamily="34" charset="0"/>
              </a:rPr>
              <a:t>ОЦЕНКА СООТВЕТСТВИЯ ПОСТАВЛЯЕМОЙ ПРОДУКЦИИ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447675" y="317236"/>
            <a:ext cx="7769906" cy="117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970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1"/>
          <a:stretch/>
        </p:blipFill>
        <p:spPr>
          <a:xfrm>
            <a:off x="5364088" y="123478"/>
            <a:ext cx="3637174" cy="48965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0" y="42796"/>
            <a:ext cx="5303150" cy="108414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</a:p>
          <a:p>
            <a:pPr algn="ctr">
              <a:lnSpc>
                <a:spcPct val="115000"/>
              </a:lnSpc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Управления </a:t>
            </a:r>
            <a:r>
              <a:rPr lang="ru-RU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Роспотребнадзора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по РТ по  специальной форме по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электронной почте: </a:t>
            </a:r>
            <a:r>
              <a:rPr lang="en-US" sz="1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rpn</a:t>
            </a:r>
            <a:r>
              <a:rPr lang="ru-RU" sz="1400" b="1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.</a:t>
            </a:r>
            <a:r>
              <a:rPr lang="en-US" sz="1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postavka</a:t>
            </a:r>
            <a:r>
              <a:rPr lang="ru-RU" sz="1400" b="1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.</a:t>
            </a:r>
            <a:r>
              <a:rPr lang="en-US" sz="1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gdip</a:t>
            </a:r>
            <a:r>
              <a:rPr lang="ru-RU" sz="1400" b="1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@</a:t>
            </a:r>
            <a:r>
              <a:rPr lang="en-US" sz="1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tatar</a:t>
            </a:r>
            <a:r>
              <a:rPr lang="ru-RU" sz="1400" b="1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.</a:t>
            </a:r>
            <a:r>
              <a:rPr lang="en-US" sz="1400" b="1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ru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1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факсу 8(843) 272-23-26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89701" y="1661130"/>
          <a:ext cx="5188878" cy="2712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8878"/>
              </a:tblGrid>
              <a:tr h="48539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объекта, где выявлены</a:t>
                      </a:r>
                      <a:r>
                        <a:rPr lang="ru-RU" sz="13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нарушения в поставке</a:t>
                      </a:r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продуктов питания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820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нахождения объекта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820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приемки продуктов</a:t>
                      </a:r>
                      <a:r>
                        <a:rPr lang="ru-RU" sz="13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820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продукта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539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поставщика,</a:t>
                      </a:r>
                      <a:r>
                        <a:rPr lang="ru-RU" sz="13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который допустил нарушение в поставке продуктов питания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820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Номер</a:t>
                      </a:r>
                      <a:r>
                        <a:rPr lang="ru-RU" sz="13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муниципального контракта 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820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</a:t>
                      </a:r>
                      <a:r>
                        <a:rPr lang="ru-RU" sz="13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признака несоответствия (5 и 9) 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820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Сведения о возврате продукции поставщику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82933" y="1173408"/>
            <a:ext cx="519564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форму информирования вносятся обязательные данные </a:t>
            </a:r>
          </a:p>
          <a:p>
            <a:pPr algn="ctr"/>
            <a:r>
              <a:rPr lang="ru-RU" sz="11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(любым удобным способом: от руки, на компьютере)</a:t>
            </a:r>
            <a:endParaRPr lang="ru-RU" sz="11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2734" y="4429524"/>
            <a:ext cx="5195646" cy="612000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направлении уведомления при возможности необходимо приложить фотографии, подтверждающие нарушение оценочных признаков </a:t>
            </a:r>
          </a:p>
        </p:txBody>
      </p:sp>
    </p:spTree>
    <p:extLst>
      <p:ext uri="{BB962C8B-B14F-4D97-AF65-F5344CB8AC3E}">
        <p14:creationId xmlns:p14="http://schemas.microsoft.com/office/powerpoint/2010/main" val="3887037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861360" y="320647"/>
            <a:ext cx="82089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603840"/>
              </p:ext>
            </p:extLst>
          </p:nvPr>
        </p:nvGraphicFramePr>
        <p:xfrm>
          <a:off x="118877" y="555526"/>
          <a:ext cx="8928000" cy="44601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73003"/>
                <a:gridCol w="5554997"/>
              </a:tblGrid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Документ 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622" marR="31622" marT="0" marB="0" anchor="ctr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продукции, на которую требуется документ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622" marR="31622" marT="0" marB="0" anchor="ctr">
                    <a:solidFill>
                      <a:srgbClr val="99FF99"/>
                    </a:solidFill>
                  </a:tcPr>
                </a:tc>
              </a:tr>
              <a:tr h="851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Декларация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соответствии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ст.21, 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ст.23 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 ТС 021/2011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622" marR="3162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все продукты питания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за исключением: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1)не переработанной пищевой продукции животного происхождения;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специализированной пищевой продукции;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уксуса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622" marR="31622" marT="0" marB="0"/>
                </a:tc>
              </a:tr>
              <a:tr h="2520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Свидетельство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государственной регистрации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ст.21, ст.24 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 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ТС 021/2011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622" marR="3162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Специализированная пищевая продукция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1)пищевая продукция для детского питания, в том числе вода питьевая для детского питания;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пищевая продукция для диетического лечебного и диетического профилактического питания;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минеральная природная, лечебно-столовая, лечебная минеральная вода с минерализацией свыше 1 мг/дм</a:t>
                      </a:r>
                      <a:r>
                        <a:rPr lang="ru-RU" sz="1200" b="1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или при меньшей минерализации, содержащая биологически активные вещества в количестве не ниже бальнеологических норм;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4) пищевая продукция для питания спортсменов, беременных и кормящих женщин;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5) биологически активные добавки к 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пище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622" marR="31622" marT="0" marB="0"/>
                </a:tc>
              </a:tr>
              <a:tr h="677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Документы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ветеринарно-санитарной экспертизы (ветеринарная справка)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ст.21, 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ст.30 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 ТС 021/2011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622" marR="3162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переработанная пищевая продукция животного происхождения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(мясо в тушах, полутушах, четвертинах и </a:t>
                      </a:r>
                      <a:r>
                        <a:rPr lang="ru-RU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т.д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622" marR="31622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11211" y="-48685"/>
            <a:ext cx="7959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Товаро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-сопроводительные документы на пищевую продукцию</a:t>
            </a:r>
            <a:endParaRPr lang="ru-RU" dirty="0"/>
          </a:p>
        </p:txBody>
      </p:sp>
      <p:pic>
        <p:nvPicPr>
          <p:cNvPr id="8" name="Picture 2" descr="\\Rospotreb.rt\рпн\!Логотип Роспотребнадзор\Лого РП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083" cy="42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437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647" y="806568"/>
            <a:ext cx="6480719" cy="42664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2166" y="87474"/>
            <a:ext cx="6075654" cy="216024"/>
          </a:xfrm>
        </p:spPr>
        <p:txBody>
          <a:bodyPr>
            <a:normAutofit fontScale="90000"/>
          </a:bodyPr>
          <a:lstStyle/>
          <a:p>
            <a:r>
              <a:rPr lang="ru-RU" sz="1500" b="1" dirty="0">
                <a:latin typeface="Arial" pitchFamily="34" charset="0"/>
                <a:cs typeface="Arial" pitchFamily="34" charset="0"/>
              </a:rPr>
              <a:t>Работа с сопроводительными документами 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601632" y="357504"/>
            <a:ext cx="615672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1385647" y="3111810"/>
            <a:ext cx="1944216" cy="2961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85647" y="411510"/>
            <a:ext cx="6318702" cy="35700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latin typeface="Arial" pitchFamily="34" charset="0"/>
                <a:cs typeface="Arial" pitchFamily="34" charset="0"/>
              </a:rPr>
              <a:t>Форма «Товарно-транспортная накладная» </a:t>
            </a:r>
            <a:r>
              <a:rPr lang="ru-RU" sz="1050" dirty="0">
                <a:latin typeface="Arial" pitchFamily="34" charset="0"/>
                <a:cs typeface="Arial" pitchFamily="34" charset="0"/>
              </a:rPr>
              <a:t>официально утверждена документом Постановление Госкомстата РФ от 28.11.1997 N 78.</a:t>
            </a:r>
          </a:p>
        </p:txBody>
      </p:sp>
      <p:sp>
        <p:nvSpPr>
          <p:cNvPr id="8" name="Овал 7"/>
          <p:cNvSpPr/>
          <p:nvPr/>
        </p:nvSpPr>
        <p:spPr>
          <a:xfrm>
            <a:off x="1277634" y="1437624"/>
            <a:ext cx="1944216" cy="2961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270794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3069</TotalTime>
  <Words>1201</Words>
  <Application>Microsoft Office PowerPoint</Application>
  <PresentationFormat>Экран (16:9)</PresentationFormat>
  <Paragraphs>178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сопроводительными документами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Галиуллина А. Ирина</cp:lastModifiedBy>
  <cp:revision>215</cp:revision>
  <cp:lastPrinted>2019-08-08T14:51:34Z</cp:lastPrinted>
  <dcterms:created xsi:type="dcterms:W3CDTF">2016-07-18T16:02:10Z</dcterms:created>
  <dcterms:modified xsi:type="dcterms:W3CDTF">2024-09-04T12:30:44Z</dcterms:modified>
</cp:coreProperties>
</file>